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606" r:id="rId3"/>
    <p:sldId id="447" r:id="rId5"/>
    <p:sldId id="448" r:id="rId6"/>
    <p:sldId id="577" r:id="rId7"/>
    <p:sldId id="578" r:id="rId8"/>
    <p:sldId id="476" r:id="rId9"/>
    <p:sldId id="555" r:id="rId10"/>
    <p:sldId id="562" r:id="rId11"/>
    <p:sldId id="607" r:id="rId12"/>
    <p:sldId id="558" r:id="rId13"/>
    <p:sldId id="477" r:id="rId14"/>
    <p:sldId id="520" r:id="rId15"/>
    <p:sldId id="521" r:id="rId16"/>
    <p:sldId id="478" r:id="rId17"/>
    <p:sldId id="559" r:id="rId18"/>
    <p:sldId id="566" r:id="rId19"/>
    <p:sldId id="568" r:id="rId20"/>
    <p:sldId id="610" r:id="rId21"/>
    <p:sldId id="613" r:id="rId22"/>
    <p:sldId id="609" r:id="rId23"/>
  </p:sldIdLst>
  <p:sldSz cx="12192000" cy="6858000"/>
  <p:notesSz cx="6858000" cy="9144000"/>
  <p:embeddedFontLst>
    <p:embeddedFont>
      <p:font typeface="汉仪雅酷黑简" panose="00020600040101010101" charset="-122"/>
      <p:regular r:id="rId29"/>
    </p:embeddedFont>
    <p:embeddedFont>
      <p:font typeface="汉仪中黑简" panose="02010600000101010101" charset="-122"/>
      <p:regular r:id="rId30"/>
    </p:embeddedFont>
    <p:embeddedFont>
      <p:font typeface="汉仪中宋简" panose="02010600000101010101" charset="-128"/>
      <p:regular r:id="rId31"/>
    </p:embeddedFont>
    <p:embeddedFont>
      <p:font typeface="微软雅黑" panose="020B0503020204020204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Cambria Math" panose="02040503050406030204" charset="0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  <p:cmAuthor id="2" name="作者" initials="A" lastIdx="0" clrIdx="1"/>
  <p:cmAuthor id="3" name="Lenovo" initials="L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97F"/>
    <a:srgbClr val="0F4C83"/>
    <a:srgbClr val="F5F5F0"/>
    <a:srgbClr val="E3E3E1"/>
    <a:srgbClr val="F2F2F2"/>
    <a:srgbClr val="6096E6"/>
    <a:srgbClr val="58A8EC"/>
    <a:srgbClr val="DEE4E5"/>
    <a:srgbClr val="0B385F"/>
    <a:srgbClr val="4C7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42"/>
        <p:guide pos="37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83.xml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10-20T23:10:28.895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pic" idx="13"/>
          </p:nvPr>
        </p:nvSpPr>
        <p:spPr>
          <a:xfrm>
            <a:off x="1673942" y="-1"/>
            <a:ext cx="10518058" cy="6214512"/>
          </a:xfrm>
          <a:prstGeom prst="rect">
            <a:avLst/>
          </a:prstGeom>
        </p:spPr>
        <p:txBody>
          <a:bodyPr lIns="95051" rIns="95051"/>
          <a:lstStyle/>
          <a:p/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5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77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78.xml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9.xml"/><Relationship Id="rId2" Type="http://schemas.openxmlformats.org/officeDocument/2006/relationships/image" Target="../media/image2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0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81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0.xml"/><Relationship Id="rId7" Type="http://schemas.openxmlformats.org/officeDocument/2006/relationships/image" Target="../media/image2.png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wmf"/><Relationship Id="rId11" Type="http://schemas.openxmlformats.org/officeDocument/2006/relationships/notesSlide" Target="../notesSlides/notesSlide5.xml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28620" y="1512570"/>
            <a:ext cx="507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490" y="1512570"/>
            <a:ext cx="11209020" cy="26155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58555" y="4599940"/>
            <a:ext cx="2723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汇报人：杨阿婷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8758555" y="5253990"/>
            <a:ext cx="2157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导师：董敏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5454333" y="1566545"/>
            <a:ext cx="1327785" cy="1327785"/>
          </a:xfrm>
          <a:prstGeom prst="ellipse">
            <a:avLst/>
          </a:prstGeom>
          <a:solidFill>
            <a:srgbClr val="F5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en-US" altLang="zh-CN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BDC</a:t>
            </a:r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模块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589723" y="1815783"/>
            <a:ext cx="8829675" cy="4505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94410" y="1071880"/>
            <a:ext cx="6005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400"/>
              <a:t>两种</a:t>
            </a:r>
            <a:r>
              <a:rPr lang="en-US" altLang="zh-CN" sz="2400"/>
              <a:t>pooling</a:t>
            </a:r>
            <a:r>
              <a:rPr lang="zh-CN" altLang="en-US" sz="2400"/>
              <a:t>方式</a:t>
            </a:r>
            <a:endParaRPr lang="zh-CN" altLang="en-US" sz="24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8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8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03</a:t>
            </a:r>
            <a:endParaRPr lang="en-US" altLang="zh-CN" sz="138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4028" y="3659505"/>
            <a:ext cx="108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实例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 w="19050">
            <a:solidFill>
              <a:srgbClr val="0F4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Rectangle 23"/>
          <p:cNvSpPr/>
          <p:nvPr/>
        </p:nvSpPr>
        <p:spPr>
          <a:xfrm>
            <a:off x="4723448" y="3993515"/>
            <a:ext cx="274510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 hangingPunct="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EXAMPLE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 </a:t>
            </a:r>
            <a:endParaRPr lang="en-US" altLang="zh-CN" sz="2400" noProof="1" dirty="0">
              <a:solidFill>
                <a:schemeClr val="tx1">
                  <a:lumMod val="65000"/>
                  <a:lumOff val="3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en-US" altLang="zh-CN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Meta DeepBDC</a:t>
            </a:r>
            <a:endParaRPr lang="en-US" altLang="zh-CN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3975" y="2207260"/>
            <a:ext cx="7003415" cy="4692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5635" y="898525"/>
            <a:ext cx="11064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400"/>
              <a:t>Meta DeepBDC 是在 ProtoNet 架构的基础上构建的，通过对支撑集图像得到的 BDC 表达进行平均得到了每一类的原型表达，通过计算查询图像的 BDC 表达和每一类原型表达之间的内积，获得与每类之间的距离，从而进行类别判断。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en-US" altLang="zh-CN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STL DeepBDC</a:t>
            </a:r>
            <a:endParaRPr lang="en-US" altLang="zh-CN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1270" y="2108200"/>
            <a:ext cx="7110095" cy="45554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1380" y="909320"/>
            <a:ext cx="107746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400"/>
              <a:t>STL DeepBDC 基于一个典型的迁移学习框架，该研究将 BDC 矩阵当作输入图像的嵌入特征送到尾部的分类器中进行学习，利用交叉熵损失函数进行网络的优化。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8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04</a:t>
            </a:r>
            <a:endParaRPr lang="en-US" altLang="zh-CN" sz="138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71465" y="3555365"/>
            <a:ext cx="1449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实验结果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9480" y="1734820"/>
            <a:ext cx="2733675" cy="3244850"/>
          </a:xfrm>
          <a:prstGeom prst="rect">
            <a:avLst/>
          </a:prstGeom>
          <a:noFill/>
          <a:ln w="19050">
            <a:solidFill>
              <a:srgbClr val="0F4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92979" y="3487523"/>
            <a:ext cx="2513635" cy="1642858"/>
            <a:chOff x="6564556" y="2580634"/>
            <a:chExt cx="2513635" cy="164285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077556" y="2580634"/>
              <a:ext cx="0" cy="1642858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6564556" y="4223492"/>
              <a:ext cx="2513635" cy="0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Rectangle 23"/>
          <p:cNvSpPr/>
          <p:nvPr/>
        </p:nvSpPr>
        <p:spPr>
          <a:xfrm>
            <a:off x="4805045" y="3902710"/>
            <a:ext cx="2658110" cy="811530"/>
          </a:xfrm>
          <a:prstGeom prst="rect">
            <a:avLst/>
          </a:prstGeom>
        </p:spPr>
        <p:txBody>
          <a:bodyPr wrap="square">
            <a:noAutofit/>
          </a:bodyPr>
          <a:p>
            <a:pPr algn="ctr" hangingPunct="0">
              <a:lnSpc>
                <a:spcPct val="150000"/>
              </a:lnSpc>
            </a:pPr>
            <a:r>
              <a:rPr lang="en-US" altLang="zh-CN" sz="240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EXPERIMENTAL RESULT</a:t>
            </a:r>
            <a:endParaRPr lang="en-US" altLang="zh-CN" sz="2400" noProof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cxnSp>
        <p:nvCxnSpPr>
          <p:cNvPr id="18" name="直接连接符 17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与</a:t>
            </a:r>
            <a:r>
              <a:rPr lang="en-US" altLang="zh-CN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SOTA</a:t>
            </a:r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比较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2044065"/>
            <a:ext cx="10287000" cy="46291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1045" y="1214120"/>
            <a:ext cx="98221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/>
              <a:t>在通用分类任务和细粒度识别任务上的性能比较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与</a:t>
            </a:r>
            <a:r>
              <a:rPr lang="en-US" altLang="zh-CN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SOTA</a:t>
            </a:r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比较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9230" y="2022475"/>
            <a:ext cx="8087360" cy="2654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745"/>
            <a:ext cx="3978910" cy="3870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8645" y="123825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/>
              <a:t>在领域迁移任务上的性能比较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消融实验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4495" t="36302" r="44417" b="12170"/>
          <a:stretch>
            <a:fillRect/>
          </a:stretch>
        </p:blipFill>
        <p:spPr>
          <a:xfrm>
            <a:off x="791210" y="1863725"/>
            <a:ext cx="5346065" cy="3769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51930" y="1985010"/>
            <a:ext cx="5534660" cy="3500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随着维度的升高，ADM 和 CovNet 分别在 d=196，和 d=256 时达到最高，之后性能会下降。Meta DeepBDC 在维度超过 640 时，出现性能降低。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该研究两种实现在各个维度上都能显著的高于同类方法。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7565" y="1084580"/>
            <a:ext cx="8773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800"/>
              <a:t>评估降维层对 DeepBDC 和同类方法的性能影响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消融实验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8795" y="1300480"/>
            <a:ext cx="9891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/>
              <a:t>分别针对 Meta DeepBDC 和 STL DeepBDC 进行评估。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25" y="2605405"/>
            <a:ext cx="7315200" cy="1647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3450" y="1983740"/>
            <a:ext cx="5591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Meta DeepBDC 的距离函数评估。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933450" y="4371340"/>
            <a:ext cx="5591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</a:t>
            </a:r>
            <a:r>
              <a:rPr lang="zh-CN" altLang="en-US" sz="2400"/>
              <a:t>STL DeepBDC 的分类器评估。</a:t>
            </a:r>
            <a:endParaRPr lang="zh-CN" altLang="en-US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25" y="4949825"/>
            <a:ext cx="7477125" cy="17049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消融实验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8795" y="1300480"/>
            <a:ext cx="9891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/>
              <a:t>在运行时间上进行比较。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1996440"/>
            <a:ext cx="10287000" cy="4667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565400" y="1456055"/>
            <a:ext cx="859790" cy="1760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en-US" sz="4400" spc="300" dirty="0">
                <a:solidFill>
                  <a:schemeClr val="bg1">
                    <a:lumMod val="50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目录</a:t>
            </a:r>
            <a:endParaRPr lang="zh-CN" altLang="en-US" sz="4400" spc="300" dirty="0">
              <a:solidFill>
                <a:schemeClr val="bg1">
                  <a:lumMod val="50000"/>
                </a:schemeClr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01303" y="-36344"/>
            <a:ext cx="0" cy="6858000"/>
          </a:xfrm>
          <a:prstGeom prst="line">
            <a:avLst/>
          </a:prstGeom>
          <a:ln w="200025" cmpd="thickThin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文本框 38"/>
          <p:cNvSpPr txBox="1"/>
          <p:nvPr/>
        </p:nvSpPr>
        <p:spPr>
          <a:xfrm>
            <a:off x="2055240" y="468982"/>
            <a:ext cx="492125" cy="2489406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CONTENTS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038414" y="2591364"/>
            <a:ext cx="1759382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BACKGROUND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992720" y="2054543"/>
            <a:ext cx="1850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背景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740910" y="2105496"/>
            <a:ext cx="272191" cy="310982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8675522" y="2591364"/>
            <a:ext cx="1851427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PRINCIPLE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675850" y="2054543"/>
            <a:ext cx="1850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原理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424040" y="2105496"/>
            <a:ext cx="272191" cy="310982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5046304" y="4491444"/>
            <a:ext cx="1784366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EXAMPLE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013101" y="4024972"/>
            <a:ext cx="1850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实例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761291" y="4075925"/>
            <a:ext cx="272191" cy="310982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423910" y="4547870"/>
            <a:ext cx="2380615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EXPERIMENTAL RESULT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675850" y="4024972"/>
            <a:ext cx="1850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实验结果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424040" y="4075925"/>
            <a:ext cx="272191" cy="310982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总结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80135" y="1617980"/>
            <a:ext cx="4645660" cy="57844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zh-CN" altLang="en-US" sz="2800" b="1" smtClean="0">
                <a:latin typeface="+mn-ea"/>
                <a:sym typeface="+mn-ea"/>
              </a:rPr>
              <a:t>总结</a:t>
            </a:r>
            <a:endParaRPr lang="zh-CN" altLang="en-US" sz="2800" b="1" smtClean="0">
              <a:latin typeface="+mn-ea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0860" y="2324735"/>
            <a:ext cx="8768080" cy="3709035"/>
            <a:chOff x="2631" y="5242"/>
            <a:chExt cx="13808" cy="5841"/>
          </a:xfrm>
        </p:grpSpPr>
        <p:sp>
          <p:nvSpPr>
            <p:cNvPr id="5" name="矩形 4"/>
            <p:cNvSpPr/>
            <p:nvPr/>
          </p:nvSpPr>
          <p:spPr>
            <a:xfrm>
              <a:off x="2631" y="5371"/>
              <a:ext cx="6718" cy="5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976" y="5371"/>
              <a:ext cx="6259" cy="55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宋简" panose="02010600000101010101" charset="-128"/>
                <a:ea typeface="汉仪中宋简" panose="02010600000101010101" charset="-128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507" y="5371"/>
              <a:ext cx="5305" cy="50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40000"/>
                </a:lnSpc>
              </a:pPr>
              <a:r>
                <a:rPr lang="zh-CN" altLang="en-US" sz="2400" smtClean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首次将布朗距离协方差 (BDC) 引入基于深度网络的小样本分类，表明了 BDC 在深度学习中有巨大潜力和未来应用价值</a:t>
              </a:r>
              <a:endParaRPr lang="zh-CN" altLang="en-US" sz="2400" smtClean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819" y="5242"/>
              <a:ext cx="5620" cy="58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40000"/>
                </a:lnSpc>
              </a:pPr>
              <a:r>
                <a:rPr lang="zh-CN" altLang="en-US" sz="2400" smtClean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将提出的 DeepBDC 实现成一个即插即用的模块，可适用于不同的小样本学习框架。同时结合两种不同范式的小样本学习框架对 DeepBDC 进行了实例化。</a:t>
              </a:r>
              <a:endParaRPr lang="zh-CN" altLang="en-US" sz="2400" smtClean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631" y="5371"/>
              <a:ext cx="672" cy="5584"/>
            </a:xfrm>
            <a:prstGeom prst="rect">
              <a:avLst/>
            </a:prstGeom>
            <a:solidFill>
              <a:srgbClr val="02497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976" y="5371"/>
              <a:ext cx="843" cy="5584"/>
            </a:xfrm>
            <a:prstGeom prst="rect">
              <a:avLst/>
            </a:prstGeom>
            <a:solidFill>
              <a:srgbClr val="02497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宋简" panose="02010600000101010101" charset="-128"/>
                <a:ea typeface="汉仪中宋简" panose="02010600000101010101" charset="-128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8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01</a:t>
            </a:r>
            <a:endParaRPr lang="en-US" altLang="zh-CN" sz="138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54028" y="3659505"/>
            <a:ext cx="108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背景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 w="19050">
            <a:solidFill>
              <a:srgbClr val="0F4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Rectangle 23"/>
          <p:cNvSpPr/>
          <p:nvPr/>
        </p:nvSpPr>
        <p:spPr>
          <a:xfrm>
            <a:off x="4798726" y="3993571"/>
            <a:ext cx="2658267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 hangingPunct="0">
              <a:lnSpc>
                <a:spcPct val="150000"/>
              </a:lnSpc>
            </a:pPr>
            <a:r>
              <a:rPr lang="en-US" altLang="zh-CN" sz="240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BACKGROUND</a:t>
            </a:r>
            <a:endParaRPr lang="en-US" altLang="zh-CN" sz="2400" noProof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bldLvl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5454333" y="1566545"/>
            <a:ext cx="1327785" cy="1327785"/>
          </a:xfrm>
          <a:prstGeom prst="ellipse">
            <a:avLst/>
          </a:prstGeom>
          <a:solidFill>
            <a:srgbClr val="F5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背景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590" y="1566545"/>
            <a:ext cx="9511665" cy="1328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理想状态下的人工智能需要具备人类相同的快速学习能力，也就是说在每一类训练数据仅有极少量标注样本的情况下，使得深度学习模型具备出色的识别能力。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sz="2400"/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400"/>
              <a:t>从少量的样本中很难学习到丰富的知识，同时也容易导致过拟合，最新的研究中，基于度量的方法吸引了大量的关注。</a:t>
            </a:r>
            <a:endParaRPr lang="zh-CN" altLang="en-US" sz="2400"/>
          </a:p>
          <a:p>
            <a:pPr marL="285750" indent="-285750" algn="l">
              <a:buFont typeface="Wingdings" panose="05000000000000000000" charset="0"/>
              <a:buChar char="l"/>
            </a:pPr>
            <a:endParaRPr lang="zh-CN" altLang="en-US" sz="2400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8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5454333" y="1566545"/>
            <a:ext cx="1327785" cy="1327785"/>
          </a:xfrm>
          <a:prstGeom prst="ellipse">
            <a:avLst/>
          </a:prstGeom>
          <a:solidFill>
            <a:srgbClr val="F5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背景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8950" y="1565910"/>
            <a:ext cx="11597640" cy="33934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0675" y="869950"/>
            <a:ext cx="5896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/>
              <a:t>现有方法的存在的问题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320675" y="4554220"/>
            <a:ext cx="11597640" cy="1391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800">
                <a:sym typeface="+mn-ea"/>
              </a:rPr>
              <a:t>解决方案</a:t>
            </a:r>
            <a:endParaRPr lang="zh-CN" altLang="en-US" sz="2800"/>
          </a:p>
          <a:p>
            <a:pPr indent="0">
              <a:buFont typeface="Wingdings" panose="05000000000000000000" charset="0"/>
              <a:buNone/>
            </a:pPr>
            <a:r>
              <a:rPr lang="en-US" altLang="zh-CN" sz="2400">
                <a:sym typeface="+mn-ea"/>
              </a:rPr>
              <a:t>  </a:t>
            </a:r>
            <a:endParaRPr lang="en-US" altLang="zh-CN" sz="24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>
                <a:sym typeface="+mn-ea"/>
              </a:rPr>
              <a:t>     </a:t>
            </a:r>
            <a:r>
              <a:rPr lang="zh-CN" altLang="en-US" sz="2400">
                <a:sym typeface="+mn-ea"/>
              </a:rPr>
              <a:t>提出了DeepBDC的方法，既考虑了联合分布，又具有较高的运算效率。</a:t>
            </a:r>
            <a:endParaRPr lang="zh-CN" altLang="en-US" sz="2400" b="1"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8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02</a:t>
            </a:r>
            <a:endParaRPr lang="en-US" altLang="zh-CN" sz="138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4028" y="3659505"/>
            <a:ext cx="108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原理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 w="19050">
            <a:solidFill>
              <a:srgbClr val="0F4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Rectangle 23"/>
          <p:cNvSpPr/>
          <p:nvPr/>
        </p:nvSpPr>
        <p:spPr>
          <a:xfrm>
            <a:off x="4798726" y="3993571"/>
            <a:ext cx="2658267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 hangingPunct="0">
              <a:lnSpc>
                <a:spcPct val="150000"/>
              </a:lnSpc>
            </a:pPr>
            <a:r>
              <a:rPr lang="en-US" altLang="zh-CN" sz="240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PRINCIPLE</a:t>
            </a:r>
            <a:endParaRPr lang="en-US" altLang="zh-CN" sz="2400" noProof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5454333" y="1566545"/>
            <a:ext cx="1327785" cy="1327785"/>
          </a:xfrm>
          <a:prstGeom prst="ellipse">
            <a:avLst/>
          </a:prstGeom>
          <a:solidFill>
            <a:srgbClr val="F5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理论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4467" t="14474" r="9774" b="23806"/>
          <a:stretch>
            <a:fillRect/>
          </a:stretch>
        </p:blipFill>
        <p:spPr>
          <a:xfrm>
            <a:off x="426720" y="896620"/>
            <a:ext cx="11337925" cy="53924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8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5454333" y="1566545"/>
            <a:ext cx="1327785" cy="1327785"/>
          </a:xfrm>
          <a:prstGeom prst="ellipse">
            <a:avLst/>
          </a:prstGeom>
          <a:solidFill>
            <a:srgbClr val="F5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理论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0255" y="1566545"/>
            <a:ext cx="4684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>
                <a:latin typeface="+mn-ea"/>
                <a:cs typeface="+mn-ea"/>
              </a:rPr>
              <a:t>离散情况下的</a:t>
            </a:r>
            <a:r>
              <a:rPr lang="en-US" altLang="zh-CN" sz="2800">
                <a:latin typeface="+mn-ea"/>
                <a:cs typeface="+mn-ea"/>
              </a:rPr>
              <a:t>BDC</a:t>
            </a:r>
            <a:r>
              <a:rPr lang="zh-CN" altLang="en-US" sz="2800">
                <a:latin typeface="+mn-ea"/>
                <a:cs typeface="+mn-ea"/>
              </a:rPr>
              <a:t>度量</a:t>
            </a:r>
            <a:endParaRPr lang="zh-CN" altLang="en-US" sz="2800">
              <a:latin typeface="+mn-ea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91760" y="2466340"/>
            <a:ext cx="2344420" cy="6680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l"/>
            <a:r>
              <a:rPr lang="zh-CN" altLang="en-US" sz="2400">
                <a:latin typeface="Cambria Math" panose="02040503050406030204" charset="0"/>
                <a:cs typeface="Cambria Math" panose="02040503050406030204" charset="0"/>
              </a:rPr>
              <a:t>ρ(X, Y ) = tr</a:t>
            </a:r>
            <a:r>
              <a:rPr lang="en-US" altLang="zh-CN" sz="2400">
                <a:latin typeface="Cambria Math" panose="02040503050406030204" charset="0"/>
                <a:cs typeface="Cambria Math" panose="02040503050406030204" charset="0"/>
              </a:rPr>
              <a:t>(A</a:t>
            </a:r>
            <a:r>
              <a:rPr lang="en-US" altLang="zh-CN" sz="2400" baseline="30000">
                <a:latin typeface="Cambria Math" panose="02040503050406030204" charset="0"/>
                <a:cs typeface="Cambria Math" panose="02040503050406030204" charset="0"/>
              </a:rPr>
              <a:t>T </a:t>
            </a:r>
            <a:r>
              <a:rPr lang="en-US" altLang="zh-CN" sz="2400">
                <a:latin typeface="Cambria Math" panose="02040503050406030204" charset="0"/>
                <a:cs typeface="Cambria Math" panose="02040503050406030204" charset="0"/>
              </a:rPr>
              <a:t>B)</a:t>
            </a:r>
            <a:endParaRPr lang="en-US" altLang="zh-CN" sz="2400"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90096" y="3194304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 i="1">
              <a:latin typeface="Cambria Math" panose="02040503050406030204" charset="0"/>
              <a:cs typeface="Cambria Math" panose="02040503050406030204" charset="0"/>
            </a:endParaRPr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98445" y="4704080"/>
          <a:ext cx="677418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3949700" imgH="634365" progId="Equation.KSEE3">
                  <p:embed/>
                </p:oleObj>
              </mc:Choice>
              <mc:Fallback>
                <p:oleObj name="" r:id="rId1" imgW="3949700" imgH="6343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98445" y="4704080"/>
                        <a:ext cx="6774180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91760" y="3880803"/>
          <a:ext cx="198691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3" imgW="1155700" imgH="405765" progId="Equation.KSEE3">
                  <p:embed/>
                </p:oleObj>
              </mc:Choice>
              <mc:Fallback>
                <p:oleObj name="" r:id="rId3" imgW="1155700" imgH="405765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1760" y="3880803"/>
                        <a:ext cx="198691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54650" y="3305175"/>
          <a:ext cx="1402715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5" imgW="838200" imgH="304800" progId="Equation.KSEE3">
                  <p:embed/>
                </p:oleObj>
              </mc:Choice>
              <mc:Fallback>
                <p:oleObj name="" r:id="rId5" imgW="838200" imgH="3048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54650" y="3305175"/>
                        <a:ext cx="1402715" cy="45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10102215" y="56318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任意多边形 11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任意多边形 16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5454333" y="1566545"/>
            <a:ext cx="1327785" cy="1327785"/>
          </a:xfrm>
          <a:prstGeom prst="ellipse">
            <a:avLst/>
          </a:prstGeom>
          <a:solidFill>
            <a:srgbClr val="F5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en-US" altLang="zh-CN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BDC</a:t>
            </a:r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模块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6950" t="36502" r="22152" b="9280"/>
          <a:stretch>
            <a:fillRect/>
          </a:stretch>
        </p:blipFill>
        <p:spPr>
          <a:xfrm>
            <a:off x="1506220" y="2506980"/>
            <a:ext cx="9224645" cy="39662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9775" y="1102360"/>
            <a:ext cx="99910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400">
                <a:sym typeface="+mn-ea"/>
              </a:rPr>
              <a:t>对于离散的特征，BDC 度量是解耦的，这样我们就可以将 BDC 制定为一个池化层，两个图像之间的相似性被计算为对应的两个 BDC 矩阵之间的内积。</a:t>
            </a:r>
            <a:endParaRPr lang="zh-CN" altLang="en-US" sz="2400"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 13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p="http://schemas.openxmlformats.org/presentationml/2006/main">
  <p:tag name="KSO_WM_SPECIAL_SOURCE" val="bdnull"/>
</p:tagLst>
</file>

<file path=ppt/tags/tag66.xml><?xml version="1.0" encoding="utf-8"?>
<p:tagLst xmlns:p="http://schemas.openxmlformats.org/presentationml/2006/main">
  <p:tag name="KSO_WM_UNIT_PLACING_PICTURE_USER_VIEWPORT" val="{&quot;height&quot;:4740,&quot;width&quot;:16200}"/>
</p:tagLst>
</file>

<file path=ppt/tags/tag67.xml><?xml version="1.0" encoding="utf-8"?>
<p:tagLst xmlns:p="http://schemas.openxmlformats.org/presentationml/2006/main"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p="http://schemas.openxmlformats.org/presentationml/2006/main"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PECIAL_SOURCE" val="bdnull"/>
</p:tagLst>
</file>

<file path=ppt/tags/tag71.xml><?xml version="1.0" encoding="utf-8"?>
<p:tagLst xmlns:p="http://schemas.openxmlformats.org/presentationml/2006/main">
  <p:tag name="KSO_WM_SPECIAL_SOURCE" val="bdnull"/>
</p:tagLst>
</file>

<file path=ppt/tags/tag72.xml><?xml version="1.0" encoding="utf-8"?>
<p:tagLst xmlns:p="http://schemas.openxmlformats.org/presentationml/2006/main"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3.xml><?xml version="1.0" encoding="utf-8"?>
<p:tagLst xmlns:p="http://schemas.openxmlformats.org/presentationml/2006/main">
  <p:tag name="KSO_WPP_MARK_KEY" val="bd134dc1-d8e5-42a1-8910-d99647c77090"/>
  <p:tag name="COMMONDATA" val="eyJjb3VudCI6MTEsImhkaWQiOiIwNzc0MWQxZmZkZDJhZjliNjM5MDcwMjY0Y2ZkODNlYSIsInVzZXJDb3VudCI6MTF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WPS 演示</Application>
  <PresentationFormat>宽屏</PresentationFormat>
  <Paragraphs>130</Paragraphs>
  <Slides>20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汉仪雅酷黑简</vt:lpstr>
      <vt:lpstr>汉仪中黑简</vt:lpstr>
      <vt:lpstr>Times New Roman</vt:lpstr>
      <vt:lpstr>汉仪中宋简</vt:lpstr>
      <vt:lpstr>思源黑体 CN Heavy</vt:lpstr>
      <vt:lpstr>思源黑体 CN Medium</vt:lpstr>
      <vt:lpstr>微软雅黑</vt:lpstr>
      <vt:lpstr>Arial Unicode MS</vt:lpstr>
      <vt:lpstr>Calibri</vt:lpstr>
      <vt:lpstr>Cambria Math</vt:lpstr>
      <vt:lpstr>黑体</vt:lpstr>
      <vt:lpstr>等线</vt:lpstr>
      <vt:lpstr>Office 主题​​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瑾年.invader.</cp:lastModifiedBy>
  <cp:revision>236</cp:revision>
  <dcterms:created xsi:type="dcterms:W3CDTF">2019-06-19T02:08:00Z</dcterms:created>
  <dcterms:modified xsi:type="dcterms:W3CDTF">2022-10-21T13:18:40Z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FAA74FC6AAA44420AC54A47A44CF751B</vt:lpwstr>
  </property>
  <property fmtid="{D5CDD505-2E9C-101B-9397-08002B2CF9AE}" pid="4" name="KSOTemplateUUID">
    <vt:lpwstr>v1.0_mb_jNhsuQL2uWoPK5zBJV6jDQ==</vt:lpwstr>
  </property>
</Properties>
</file>